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12192000" cy="6858000"/>
  <p:defaultTextStyle>
    <a:defPPr>
      <a:defRPr lang="en-US"/>
    </a:defPPr>
    <a:lvl1pPr marL="0" algn="l" defTabSz="4572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96">
          <p15:clr>
            <a:srgbClr val="A4A3A4"/>
          </p15:clr>
        </p15:guide>
        <p15:guide id="2" pos="57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558" y="84"/>
      </p:cViewPr>
      <p:guideLst>
        <p:guide orient="horz" pos="696"/>
        <p:guide pos="57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Пустой слайд Заголовок 1 строк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7" name="Текст 38"/>
          <p:cNvSpPr>
            <a:spLocks noGrp="1"/>
          </p:cNvSpPr>
          <p:nvPr>
            <p:ph type="body" sz="quarter" idx="44" hasCustomPrompt="1"/>
          </p:nvPr>
        </p:nvSpPr>
        <p:spPr bwMode="auto">
          <a:xfrm>
            <a:off x="334963" y="3629807"/>
            <a:ext cx="3779999" cy="1351767"/>
          </a:xfrm>
          <a:prstGeom prst="rect">
            <a:avLst/>
          </a:prstGeom>
        </p:spPr>
        <p:txBody>
          <a:bodyPr anchor="ctr" anchorCtr="0"/>
          <a:lstStyle>
            <a:lvl1pPr algn="ctr">
              <a:defRPr sz="1200" b="0" cap="none">
                <a:latin typeface="+mn-lt"/>
              </a:defRPr>
            </a:lvl1pPr>
          </a:lstStyle>
          <a:p>
            <a:pPr lvl="0">
              <a:defRPr/>
            </a:pPr>
            <a:r>
              <a:rPr lang="ru-RU"/>
              <a:t>Место для формул, графиков или изображения</a:t>
            </a:r>
            <a:endParaRPr/>
          </a:p>
        </p:txBody>
      </p:sp>
      <p:sp>
        <p:nvSpPr>
          <p:cNvPr id="19" name="Номер слайда 1"/>
          <p:cNvSpPr>
            <a:spLocks noGrp="1"/>
          </p:cNvSpPr>
          <p:nvPr>
            <p:ph type="sldNum" sz="quarter" idx="4"/>
          </p:nvPr>
        </p:nvSpPr>
        <p:spPr bwMode="auto">
          <a:xfrm>
            <a:off x="8724421" y="6307809"/>
            <a:ext cx="32220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 i="0">
                <a:solidFill>
                  <a:schemeClr val="tx1">
                    <a:tint val="75000"/>
                  </a:schemeClr>
                </a:solidFill>
                <a:latin typeface="GPN_DIN Condensed Regular"/>
                <a:ea typeface="GPN_DIN Condensed Regular"/>
              </a:defRPr>
            </a:lvl1pPr>
          </a:lstStyle>
          <a:p>
            <a:pPr>
              <a:defRPr/>
            </a:pPr>
            <a:r>
              <a:rPr lang="ru-RU">
                <a:solidFill>
                  <a:schemeClr val="bg1">
                    <a:lumMod val="50000"/>
                  </a:schemeClr>
                </a:solidFill>
              </a:rPr>
              <a:t>ГАЗПРОМ НЕФТЬ   </a:t>
            </a:r>
            <a:fld id="{D58DDE06-DF15-0A4F-A85A-4EB38848D8EB}" type="slidenum">
              <a:rPr lang="ru-RU"/>
              <a:t>‹#›</a:t>
            </a:fld>
            <a:endParaRPr lang="ru-RU"/>
          </a:p>
        </p:txBody>
      </p:sp>
      <p:sp>
        <p:nvSpPr>
          <p:cNvPr id="17" name="Текст 6"/>
          <p:cNvSpPr>
            <a:spLocks noGrp="1"/>
          </p:cNvSpPr>
          <p:nvPr>
            <p:ph type="body" sz="quarter" idx="35" hasCustomPrompt="1"/>
          </p:nvPr>
        </p:nvSpPr>
        <p:spPr bwMode="auto">
          <a:xfrm>
            <a:off x="240777" y="6400222"/>
            <a:ext cx="5724524" cy="204787"/>
          </a:xfrm>
          <a:prstGeom prst="rect">
            <a:avLst/>
          </a:prstGeom>
        </p:spPr>
        <p:txBody>
          <a:bodyPr/>
          <a:lstStyle>
            <a:lvl1pPr>
              <a:defRPr lang="ru-RU" sz="800" b="0" i="0" cap="none">
                <a:solidFill>
                  <a:schemeClr val="bg1">
                    <a:lumMod val="50000"/>
                  </a:schemeClr>
                </a:solidFill>
                <a:latin typeface="GPN_DIN Condensed Regular"/>
                <a:ea typeface="GPN_DIN Condensed Regular"/>
                <a:cs typeface="+mn-cs"/>
              </a:defRPr>
            </a:lvl1pPr>
          </a:lstStyle>
          <a:p>
            <a:pPr lvl="0">
              <a:defRPr/>
            </a:pPr>
            <a:r>
              <a:rPr lang="ru-RU"/>
              <a:t>Нижний колонтитул</a:t>
            </a:r>
            <a:endParaRPr/>
          </a:p>
        </p:txBody>
      </p:sp>
      <p:sp>
        <p:nvSpPr>
          <p:cNvPr id="18" name="Текст 12"/>
          <p:cNvSpPr>
            <a:spLocks noGrp="1"/>
          </p:cNvSpPr>
          <p:nvPr>
            <p:ph type="body" sz="quarter" idx="36" hasCustomPrompt="1"/>
          </p:nvPr>
        </p:nvSpPr>
        <p:spPr bwMode="auto">
          <a:xfrm>
            <a:off x="9083675" y="283135"/>
            <a:ext cx="2862755" cy="69793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lang="ru-RU" sz="1200" b="0" i="0">
                <a:solidFill>
                  <a:schemeClr val="bg1">
                    <a:lumMod val="50000"/>
                  </a:schemeClr>
                </a:solidFill>
                <a:latin typeface="GPN_DIN Condensed Regular"/>
                <a:ea typeface="GPN_DIN Condensed Regular"/>
              </a:defRPr>
            </a:lvl1pPr>
          </a:lstStyle>
          <a:p>
            <a:pPr lvl="0" algn="r" defTabSz="914400">
              <a:defRPr/>
            </a:pPr>
            <a:r>
              <a:rPr lang="ru-RU"/>
              <a:t>НАВИГАЦИЯ СЛАЙДА</a:t>
            </a:r>
            <a:endParaRPr/>
          </a:p>
        </p:txBody>
      </p:sp>
      <p:pic>
        <p:nvPicPr>
          <p:cNvPr id="28" name="Рисунок 27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470617" y="3248435"/>
            <a:ext cx="361130" cy="361130"/>
          </a:xfrm>
          <a:prstGeom prst="rect">
            <a:avLst/>
          </a:prstGeom>
        </p:spPr>
      </p:pic>
      <p:sp>
        <p:nvSpPr>
          <p:cNvPr id="36" name="Заголовок 35"/>
          <p:cNvSpPr>
            <a:spLocks noGrp="1"/>
          </p:cNvSpPr>
          <p:nvPr>
            <p:ph type="title" hasCustomPrompt="1"/>
          </p:nvPr>
        </p:nvSpPr>
        <p:spPr bwMode="auto">
          <a:xfrm>
            <a:off x="247125" y="283136"/>
            <a:ext cx="8861950" cy="442344"/>
          </a:xfrm>
          <a:prstGeom prst="rect">
            <a:avLst/>
          </a:prstGeom>
        </p:spPr>
        <p:txBody>
          <a:bodyPr/>
          <a:lstStyle>
            <a:lvl1pPr>
              <a:defRPr sz="2400" b="0">
                <a:solidFill>
                  <a:srgbClr val="7E7E7E"/>
                </a:solidFill>
              </a:defRPr>
            </a:lvl1pPr>
          </a:lstStyle>
          <a:p>
            <a:pPr>
              <a:defRPr/>
            </a:pPr>
            <a:r>
              <a:rPr lang="ru-RU"/>
              <a:t>Название проекта</a:t>
            </a:r>
            <a:endParaRPr/>
          </a:p>
        </p:txBody>
      </p:sp>
      <p:sp>
        <p:nvSpPr>
          <p:cNvPr id="49" name="Текст 38"/>
          <p:cNvSpPr>
            <a:spLocks noGrp="1"/>
          </p:cNvSpPr>
          <p:nvPr>
            <p:ph type="body" sz="quarter" idx="46" hasCustomPrompt="1"/>
          </p:nvPr>
        </p:nvSpPr>
        <p:spPr bwMode="auto">
          <a:xfrm>
            <a:off x="4206000" y="3629807"/>
            <a:ext cx="3779999" cy="1351767"/>
          </a:xfrm>
          <a:prstGeom prst="rect">
            <a:avLst/>
          </a:prstGeom>
        </p:spPr>
        <p:txBody>
          <a:bodyPr anchor="t" anchorCtr="0"/>
          <a:lstStyle>
            <a:lvl1pPr algn="l">
              <a:defRPr sz="1200" b="0" cap="none">
                <a:latin typeface="+mn-lt"/>
              </a:defRPr>
            </a:lvl1pPr>
          </a:lstStyle>
          <a:p>
            <a:pPr lvl="0">
              <a:defRPr/>
            </a:pPr>
            <a:r>
              <a:rPr lang="ru-RU"/>
              <a:t>Необходимо указать статус внедрения решения: внедрено и уже используется, внедряется или одобрено к внедрению. Указать куда внедрено или планируется внедряться решение, кем утверждено и рассмотрено, сроки внедрения и т.д.</a:t>
            </a:r>
            <a:endParaRPr/>
          </a:p>
        </p:txBody>
      </p:sp>
      <p:sp>
        <p:nvSpPr>
          <p:cNvPr id="50" name="Текст 38"/>
          <p:cNvSpPr>
            <a:spLocks noGrp="1"/>
          </p:cNvSpPr>
          <p:nvPr>
            <p:ph type="body" sz="quarter" idx="47" hasCustomPrompt="1"/>
          </p:nvPr>
        </p:nvSpPr>
        <p:spPr bwMode="auto">
          <a:xfrm>
            <a:off x="245188" y="725481"/>
            <a:ext cx="3779999" cy="360370"/>
          </a:xfrm>
          <a:prstGeom prst="rect">
            <a:avLst/>
          </a:prstGeom>
        </p:spPr>
        <p:txBody>
          <a:bodyPr anchor="ctr" anchorCtr="0"/>
          <a:lstStyle>
            <a:lvl1pPr algn="l">
              <a:defRPr sz="1800" b="0" cap="none">
                <a:solidFill>
                  <a:srgbClr val="7E7E7E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Автор проекта</a:t>
            </a:r>
            <a:endParaRPr/>
          </a:p>
        </p:txBody>
      </p:sp>
      <p:sp>
        <p:nvSpPr>
          <p:cNvPr id="53" name="Текст 38"/>
          <p:cNvSpPr>
            <a:spLocks noGrp="1"/>
          </p:cNvSpPr>
          <p:nvPr>
            <p:ph type="body" sz="quarter" idx="48" hasCustomPrompt="1"/>
          </p:nvPr>
        </p:nvSpPr>
        <p:spPr bwMode="auto">
          <a:xfrm>
            <a:off x="4224337" y="5472432"/>
            <a:ext cx="7632699" cy="728343"/>
          </a:xfrm>
          <a:prstGeom prst="rect">
            <a:avLst/>
          </a:prstGeom>
        </p:spPr>
        <p:txBody>
          <a:bodyPr anchor="t" anchorCtr="0"/>
          <a:lstStyle>
            <a:lvl1pPr algn="l">
              <a:defRPr sz="1200" b="0" cap="none">
                <a:solidFill>
                  <a:schemeClr val="bg1"/>
                </a:solidFill>
                <a:latin typeface="+mn-lt"/>
              </a:defRPr>
            </a:lvl1pPr>
          </a:lstStyle>
          <a:p>
            <a:pPr lvl="0">
              <a:defRPr/>
            </a:pPr>
            <a:r>
              <a:rPr lang="ru-RU"/>
              <a:t>Обобщите результаты продемонстрированной работы: решения по обозначенным задачам, полнота достижения цели, выученные уроки и потенциал к развитию проекта или его доработка. Укажите ограничения и необходимую поддержку для повышения качества и эффективности решения</a:t>
            </a:r>
            <a:endParaRPr/>
          </a:p>
        </p:txBody>
      </p:sp>
      <p:sp>
        <p:nvSpPr>
          <p:cNvPr id="54" name="Текст 38"/>
          <p:cNvSpPr>
            <a:spLocks noGrp="1"/>
          </p:cNvSpPr>
          <p:nvPr>
            <p:ph type="body" sz="quarter" idx="49" hasCustomPrompt="1"/>
          </p:nvPr>
        </p:nvSpPr>
        <p:spPr bwMode="auto">
          <a:xfrm>
            <a:off x="326945" y="1592036"/>
            <a:ext cx="3779999" cy="1351767"/>
          </a:xfrm>
          <a:prstGeom prst="rect">
            <a:avLst/>
          </a:prstGeom>
        </p:spPr>
        <p:txBody>
          <a:bodyPr anchor="t" anchorCtr="0"/>
          <a:lstStyle>
            <a:lvl1pPr algn="l">
              <a:defRPr sz="1200" b="0" cap="none">
                <a:latin typeface="+mn-lt"/>
              </a:defRPr>
            </a:lvl1pPr>
          </a:lstStyle>
          <a:p>
            <a:pPr lvl="0">
              <a:defRPr/>
            </a:pPr>
            <a:r>
              <a:rPr lang="ru-RU"/>
              <a:t>Укажите цель проекта по разработке решения, задачи которые были поставлены для ее достижения</a:t>
            </a:r>
            <a:endParaRPr/>
          </a:p>
        </p:txBody>
      </p:sp>
      <p:sp>
        <p:nvSpPr>
          <p:cNvPr id="55" name="Текст 38"/>
          <p:cNvSpPr>
            <a:spLocks noGrp="1"/>
          </p:cNvSpPr>
          <p:nvPr>
            <p:ph type="body" sz="quarter" idx="50" hasCustomPrompt="1"/>
          </p:nvPr>
        </p:nvSpPr>
        <p:spPr bwMode="auto">
          <a:xfrm>
            <a:off x="334963" y="5084763"/>
            <a:ext cx="3779999" cy="1116012"/>
          </a:xfrm>
          <a:prstGeom prst="rect">
            <a:avLst/>
          </a:prstGeom>
        </p:spPr>
        <p:txBody>
          <a:bodyPr anchor="t" anchorCtr="0"/>
          <a:lstStyle>
            <a:lvl1pPr algn="l">
              <a:defRPr sz="1200" b="0" cap="none">
                <a:latin typeface="+mn-lt"/>
              </a:defRPr>
            </a:lvl1pPr>
          </a:lstStyle>
          <a:p>
            <a:pPr lvl="0">
              <a:defRPr/>
            </a:pPr>
            <a:r>
              <a:rPr lang="ru-RU"/>
              <a:t>Емко, но максимально информативно, опишите используемый метод, постарайтесь раскрыть принцип его работы, воздействие на решаемую проблему</a:t>
            </a:r>
            <a:endParaRPr/>
          </a:p>
        </p:txBody>
      </p:sp>
      <p:sp>
        <p:nvSpPr>
          <p:cNvPr id="56" name="Текст 38"/>
          <p:cNvSpPr>
            <a:spLocks noGrp="1"/>
          </p:cNvSpPr>
          <p:nvPr>
            <p:ph type="body" sz="quarter" idx="51" hasCustomPrompt="1"/>
          </p:nvPr>
        </p:nvSpPr>
        <p:spPr bwMode="auto">
          <a:xfrm>
            <a:off x="8085056" y="3629807"/>
            <a:ext cx="3779999" cy="1351767"/>
          </a:xfrm>
          <a:prstGeom prst="rect">
            <a:avLst/>
          </a:prstGeom>
        </p:spPr>
        <p:txBody>
          <a:bodyPr anchor="t" anchorCtr="0"/>
          <a:lstStyle>
            <a:lvl1pPr algn="l">
              <a:defRPr sz="1200" b="0" cap="none">
                <a:latin typeface="+mn-lt"/>
              </a:defRPr>
            </a:lvl1pPr>
          </a:lstStyle>
          <a:p>
            <a:pPr lvl="0">
              <a:defRPr/>
            </a:pPr>
            <a:r>
              <a:rPr lang="ru-RU"/>
              <a:t>Для демонстрации экономического эффекта необходимо детально отразить расчеты с привязкой к конкретному производственному процессу или необходимо привести примеры оценки эффективности при помощи нестоимостных показателей</a:t>
            </a:r>
            <a:endParaRPr/>
          </a:p>
        </p:txBody>
      </p:sp>
      <p:sp>
        <p:nvSpPr>
          <p:cNvPr id="59" name="Текст 38"/>
          <p:cNvSpPr>
            <a:spLocks noGrp="1"/>
          </p:cNvSpPr>
          <p:nvPr>
            <p:ph type="body" sz="quarter" idx="53" hasCustomPrompt="1"/>
          </p:nvPr>
        </p:nvSpPr>
        <p:spPr bwMode="auto">
          <a:xfrm>
            <a:off x="4206000" y="1592035"/>
            <a:ext cx="3779999" cy="1351767"/>
          </a:xfrm>
          <a:prstGeom prst="rect">
            <a:avLst/>
          </a:prstGeom>
        </p:spPr>
        <p:txBody>
          <a:bodyPr anchor="t" anchorCtr="0"/>
          <a:lstStyle>
            <a:lvl1pPr algn="l">
              <a:defRPr sz="1200" b="0" cap="none">
                <a:latin typeface="+mn-lt"/>
              </a:defRPr>
            </a:lvl1pPr>
          </a:lstStyle>
          <a:p>
            <a:pPr lvl="0">
              <a:defRPr/>
            </a:pPr>
            <a:r>
              <a:rPr lang="ru-RU"/>
              <a:t>Необходимо проанализировать и отразить актуальность предлагаемого решения с точки зрения конкретного бизнес-процесса или их группы. Проект будет оценен выше, если в данном разделе будет представлен масштаб актуальности решения: для нескольких дочерних обществ, компании, отрасли в россии или мире</a:t>
            </a:r>
            <a:endParaRPr/>
          </a:p>
        </p:txBody>
      </p:sp>
      <p:sp>
        <p:nvSpPr>
          <p:cNvPr id="60" name="Текст 38"/>
          <p:cNvSpPr>
            <a:spLocks noGrp="1"/>
          </p:cNvSpPr>
          <p:nvPr>
            <p:ph type="body" sz="quarter" idx="54" hasCustomPrompt="1"/>
          </p:nvPr>
        </p:nvSpPr>
        <p:spPr bwMode="auto">
          <a:xfrm>
            <a:off x="8085056" y="1592126"/>
            <a:ext cx="3779999" cy="1351767"/>
          </a:xfrm>
          <a:prstGeom prst="rect">
            <a:avLst/>
          </a:prstGeom>
        </p:spPr>
        <p:txBody>
          <a:bodyPr anchor="t" anchorCtr="0"/>
          <a:lstStyle>
            <a:lvl1pPr algn="l">
              <a:defRPr sz="1200" b="0" cap="none">
                <a:latin typeface="+mn-lt"/>
              </a:defRPr>
            </a:lvl1pPr>
          </a:lstStyle>
          <a:p>
            <a:pPr lvl="0">
              <a:defRPr/>
            </a:pPr>
            <a:r>
              <a:rPr lang="ru-RU"/>
              <a:t>Указать чем является предлагаемое решение: использование известной технологии для нового класса задач, апробация перспективной технологии, методики, не имеющая массового внедрения в отрасли или решение является уникальной разработкой докладчика. Дать ссылки на статьи/патенты если имеются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media3.svg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image" Target="../media/media5.svg"/><Relationship Id="rId2" Type="http://schemas.openxmlformats.org/officeDocument/2006/relationships/theme" Target="../theme/theme1.xml"/><Relationship Id="rId16" Type="http://schemas.openxmlformats.org/officeDocument/2006/relationships/image" Target="../media/media7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media2.svg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image" Target="../media/media4.svg"/><Relationship Id="rId4" Type="http://schemas.openxmlformats.org/officeDocument/2006/relationships/image" Target="../media/media1.svg"/><Relationship Id="rId9" Type="http://schemas.openxmlformats.org/officeDocument/2006/relationships/image" Target="../media/image4.png"/><Relationship Id="rId14" Type="http://schemas.openxmlformats.org/officeDocument/2006/relationships/image" Target="../media/media6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 bwMode="auto">
          <a:xfrm>
            <a:off x="337047" y="1125538"/>
            <a:ext cx="3780000" cy="1882800"/>
          </a:xfrm>
          <a:prstGeom prst="rect">
            <a:avLst/>
          </a:prstGeom>
          <a:solidFill>
            <a:srgbClr val="F2F2F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8000" tIns="180000" rIns="144000" bIns="144000" rtlCol="0" anchor="t"/>
          <a:lstStyle/>
          <a:p>
            <a:pPr marL="0" marR="0" lvl="0" indent="0" algn="l" defTabSz="91440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srgbClr val="004596"/>
                </a:solidFill>
                <a:latin typeface="+mj-lt"/>
                <a:ea typeface="GPN_DIN Regular"/>
                <a:cs typeface="+mn-cs"/>
              </a:rPr>
              <a:t>ЦЕЛЬ И ЗАДАЧИ</a:t>
            </a:r>
            <a:endParaRPr/>
          </a:p>
        </p:txBody>
      </p:sp>
      <p:sp>
        <p:nvSpPr>
          <p:cNvPr id="3" name="Прямоугольник 2"/>
          <p:cNvSpPr/>
          <p:nvPr userDrawn="1"/>
        </p:nvSpPr>
        <p:spPr bwMode="auto">
          <a:xfrm>
            <a:off x="4207042" y="1125536"/>
            <a:ext cx="3780000" cy="1882800"/>
          </a:xfrm>
          <a:prstGeom prst="rect">
            <a:avLst/>
          </a:prstGeom>
          <a:solidFill>
            <a:srgbClr val="F2F2F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8000" tIns="180000" rIns="144000" bIns="144000" rtlCol="0" anchor="t"/>
          <a:lstStyle/>
          <a:p>
            <a:pPr marL="0" marR="0" lvl="0" indent="0" algn="l" defTabSz="91440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srgbClr val="004596"/>
                </a:solidFill>
                <a:latin typeface="+mj-lt"/>
                <a:ea typeface="GPN_DIN Regular"/>
                <a:cs typeface="+mn-cs"/>
              </a:rPr>
              <a:t>АКТУАЛЬНОСТЬ</a:t>
            </a:r>
            <a:endParaRPr/>
          </a:p>
          <a:p>
            <a:pPr marL="0" marR="0" lvl="0" indent="0" algn="l" defTabSz="91440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srgbClr val="004596"/>
                </a:solidFill>
                <a:latin typeface="+mj-lt"/>
                <a:ea typeface="GPN_DIN Regular"/>
                <a:cs typeface="+mn-cs"/>
              </a:rPr>
              <a:t/>
            </a:r>
            <a:br>
              <a:rPr lang="ru-RU" sz="1200" b="0" i="0" u="none" strike="noStrike" cap="none" spc="0">
                <a:ln>
                  <a:noFill/>
                </a:ln>
                <a:solidFill>
                  <a:srgbClr val="004596"/>
                </a:solidFill>
                <a:latin typeface="+mj-lt"/>
                <a:ea typeface="GPN_DIN Regular"/>
                <a:cs typeface="+mn-cs"/>
              </a:rPr>
            </a:br>
            <a:endParaRPr lang="ru-RU" sz="1200" b="0" i="0" u="none" strike="noStrike" cap="none" spc="0">
              <a:ln>
                <a:noFill/>
              </a:ln>
              <a:solidFill>
                <a:srgbClr val="004596"/>
              </a:solidFill>
              <a:latin typeface="+mj-lt"/>
              <a:ea typeface="GPN_DIN Regular"/>
              <a:cs typeface="+mn-cs"/>
            </a:endParaRPr>
          </a:p>
        </p:txBody>
      </p:sp>
      <p:sp>
        <p:nvSpPr>
          <p:cNvPr id="4" name="Прямоугольник 3"/>
          <p:cNvSpPr/>
          <p:nvPr userDrawn="1"/>
        </p:nvSpPr>
        <p:spPr bwMode="auto">
          <a:xfrm>
            <a:off x="8077038" y="1125538"/>
            <a:ext cx="3780000" cy="1882800"/>
          </a:xfrm>
          <a:prstGeom prst="rect">
            <a:avLst/>
          </a:prstGeom>
          <a:solidFill>
            <a:srgbClr val="F2F2F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8000" tIns="180000" rIns="144000" bIns="144000" rtlCol="0" anchor="t"/>
          <a:lstStyle/>
          <a:p>
            <a:pPr marL="0" marR="0" lvl="0" indent="0" algn="l" defTabSz="91440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srgbClr val="004596"/>
                </a:solidFill>
                <a:latin typeface="+mj-lt"/>
                <a:ea typeface="GPN_DIN Regular"/>
                <a:cs typeface="+mn-cs"/>
              </a:rPr>
              <a:t>УНИКАЛЬНОСТЬ И НОВИЗНА</a:t>
            </a:r>
            <a:endParaRPr/>
          </a:p>
        </p:txBody>
      </p:sp>
      <p:sp>
        <p:nvSpPr>
          <p:cNvPr id="5" name="Прямоугольник 4"/>
          <p:cNvSpPr/>
          <p:nvPr userDrawn="1"/>
        </p:nvSpPr>
        <p:spPr bwMode="auto">
          <a:xfrm>
            <a:off x="337047" y="3094735"/>
            <a:ext cx="3780000" cy="3107275"/>
          </a:xfrm>
          <a:prstGeom prst="rect">
            <a:avLst/>
          </a:prstGeom>
          <a:solidFill>
            <a:srgbClr val="F2F2F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8000" tIns="180000" rIns="144000" bIns="144000" rtlCol="0" anchor="t"/>
          <a:lstStyle/>
          <a:p>
            <a:pPr marL="0" marR="0" lvl="0" indent="0" algn="l" defTabSz="91440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srgbClr val="004596"/>
                </a:solidFill>
                <a:latin typeface="+mj-lt"/>
                <a:ea typeface="GPN_DIN Regular"/>
                <a:cs typeface="+mn-cs"/>
              </a:rPr>
              <a:t>ИСПОЛЬЗУЕМЫЙ МЕТОД/МЕТОДЫ</a:t>
            </a:r>
            <a:endParaRPr/>
          </a:p>
        </p:txBody>
      </p:sp>
      <p:sp>
        <p:nvSpPr>
          <p:cNvPr id="6" name="Прямоугольник 5"/>
          <p:cNvSpPr/>
          <p:nvPr userDrawn="1"/>
        </p:nvSpPr>
        <p:spPr bwMode="auto">
          <a:xfrm>
            <a:off x="4207042" y="3094736"/>
            <a:ext cx="3780000" cy="1882800"/>
          </a:xfrm>
          <a:prstGeom prst="rect">
            <a:avLst/>
          </a:prstGeom>
          <a:solidFill>
            <a:srgbClr val="F2F2F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8000" tIns="180000" rIns="144000" bIns="144000" rtlCol="0" anchor="t"/>
          <a:lstStyle/>
          <a:p>
            <a:pPr marL="0" marR="0" lvl="0" indent="0" algn="l" defTabSz="91440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srgbClr val="004596"/>
                </a:solidFill>
                <a:latin typeface="+mj-lt"/>
                <a:ea typeface="GPN_DIN Regular"/>
                <a:cs typeface="+mn-cs"/>
              </a:rPr>
              <a:t>ПРАКТИЧЕСКАЯ ЗНАЧИМОСТЬ</a:t>
            </a:r>
            <a:endParaRPr/>
          </a:p>
        </p:txBody>
      </p:sp>
      <p:sp>
        <p:nvSpPr>
          <p:cNvPr id="8" name="Прямоугольник 7"/>
          <p:cNvSpPr/>
          <p:nvPr userDrawn="1"/>
        </p:nvSpPr>
        <p:spPr bwMode="auto">
          <a:xfrm>
            <a:off x="8077038" y="3094736"/>
            <a:ext cx="3780000" cy="1882800"/>
          </a:xfrm>
          <a:prstGeom prst="rect">
            <a:avLst/>
          </a:prstGeom>
          <a:solidFill>
            <a:srgbClr val="F2F2F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8000" tIns="180000" rIns="144000" bIns="144000" rtlCol="0" anchor="t"/>
          <a:lstStyle/>
          <a:p>
            <a:pPr marL="0" marR="0" lvl="0" indent="0" algn="l" defTabSz="91440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srgbClr val="004596"/>
                </a:solidFill>
                <a:latin typeface="+mj-lt"/>
                <a:ea typeface="GPN_DIN Regular"/>
                <a:cs typeface="+mn-cs"/>
              </a:rPr>
              <a:t>ЭКОНОМИЧЕСКИЙ ЭФФЕКТ</a:t>
            </a:r>
          </a:p>
        </p:txBody>
      </p:sp>
      <p:sp>
        <p:nvSpPr>
          <p:cNvPr id="9" name="Прямоугольник 8"/>
          <p:cNvSpPr/>
          <p:nvPr userDrawn="1"/>
        </p:nvSpPr>
        <p:spPr bwMode="auto">
          <a:xfrm>
            <a:off x="4207042" y="5063935"/>
            <a:ext cx="7649995" cy="1138076"/>
          </a:xfrm>
          <a:prstGeom prst="rect">
            <a:avLst/>
          </a:prstGeom>
          <a:solidFill>
            <a:srgbClr val="E65907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tIns="144000" rIns="144000" bIns="144000" rtlCol="0" anchor="t"/>
          <a:lstStyle/>
          <a:p>
            <a:pPr marL="0" marR="0" lvl="0" indent="0" algn="l" defTabSz="91440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 spc="0">
                <a:ln>
                  <a:noFill/>
                </a:ln>
                <a:solidFill>
                  <a:srgbClr val="FFFFFF"/>
                </a:solidFill>
                <a:latin typeface="GPN_DIN Condensed Bold"/>
                <a:ea typeface="GPN_DIN Condensed Bold"/>
                <a:cs typeface="Arial Narrow"/>
              </a:rPr>
              <a:t>ВЫВОДЫ</a:t>
            </a:r>
            <a:endParaRPr/>
          </a:p>
          <a:p>
            <a:pPr marL="0" marR="0" lvl="0" indent="0" algn="l" defTabSz="91440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400" b="0" i="0" u="none" strike="noStrike" cap="none" spc="0">
              <a:ln>
                <a:noFill/>
              </a:ln>
              <a:solidFill>
                <a:srgbClr val="FFFFFF"/>
              </a:solidFill>
              <a:latin typeface="GPN_DIN Condensed Bold"/>
              <a:ea typeface="GPN_DIN Condensed Bold"/>
              <a:cs typeface="Arial Narrow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xmlns:w="http://schemas.openxmlformats.org/wordprocessingml/2006/main" xmlns:m="http://schemas.openxmlformats.org/officeDocument/2006/math" xmlns="" r:embed="rId4"/>
              </a:ext>
            </a:extLst>
          </a:blip>
          <a:stretch/>
        </p:blipFill>
        <p:spPr bwMode="auto">
          <a:xfrm>
            <a:off x="4321543" y="5146014"/>
            <a:ext cx="314451" cy="314451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xmlns:w="http://schemas.openxmlformats.org/wordprocessingml/2006/main" xmlns:m="http://schemas.openxmlformats.org/officeDocument/2006/math" xmlns="" r:embed="rId6"/>
              </a:ext>
            </a:extLst>
          </a:blip>
          <a:stretch/>
        </p:blipFill>
        <p:spPr bwMode="auto">
          <a:xfrm>
            <a:off x="470617" y="1200661"/>
            <a:ext cx="361130" cy="361130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xmlns:w="http://schemas.openxmlformats.org/wordprocessingml/2006/main" xmlns:m="http://schemas.openxmlformats.org/officeDocument/2006/math" xmlns="" r:embed="rId8"/>
              </a:ext>
            </a:extLst>
          </a:blip>
          <a:stretch/>
        </p:blipFill>
        <p:spPr bwMode="auto">
          <a:xfrm>
            <a:off x="4372057" y="1199820"/>
            <a:ext cx="361130" cy="361130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 userDrawn="1"/>
        </p:nvPicPr>
        <p:blipFill>
          <a:blip r:embed="rId9">
            <a:extLst>
              <a:ext uri="{96DAC541-7B7A-43D3-8B79-37D633B846F1}">
                <asvg:svgBlip xmlns:asvg="http://schemas.microsoft.com/office/drawing/2016/SVG/main" xmlns:w="http://schemas.openxmlformats.org/wordprocessingml/2006/main" xmlns:m="http://schemas.openxmlformats.org/officeDocument/2006/math" xmlns="" r:embed="rId10"/>
              </a:ext>
            </a:extLst>
          </a:blip>
          <a:stretch/>
        </p:blipFill>
        <p:spPr bwMode="auto">
          <a:xfrm>
            <a:off x="8307611" y="1199820"/>
            <a:ext cx="236314" cy="356985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 userDrawn="1"/>
        </p:nvPicPr>
        <p:blipFill>
          <a:blip r:embed="rId11">
            <a:extLst>
              <a:ext uri="{96DAC541-7B7A-43D3-8B79-37D633B846F1}">
                <asvg:svgBlip xmlns:asvg="http://schemas.microsoft.com/office/drawing/2016/SVG/main" xmlns:w="http://schemas.openxmlformats.org/wordprocessingml/2006/main" xmlns:m="http://schemas.openxmlformats.org/officeDocument/2006/math" xmlns="" r:embed="rId12"/>
              </a:ext>
            </a:extLst>
          </a:blip>
          <a:stretch/>
        </p:blipFill>
        <p:spPr bwMode="auto">
          <a:xfrm>
            <a:off x="470617" y="3248435"/>
            <a:ext cx="361130" cy="361130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xmlns:w="http://schemas.openxmlformats.org/wordprocessingml/2006/main" xmlns:m="http://schemas.openxmlformats.org/officeDocument/2006/math" xmlns="" r:embed="rId14"/>
              </a:ext>
            </a:extLst>
          </a:blip>
          <a:stretch/>
        </p:blipFill>
        <p:spPr bwMode="auto">
          <a:xfrm>
            <a:off x="4429717" y="3226671"/>
            <a:ext cx="314664" cy="366249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 userDrawn="1"/>
        </p:nvPicPr>
        <p:blipFill>
          <a:blip r:embed="rId15">
            <a:extLst>
              <a:ext uri="{96DAC541-7B7A-43D3-8B79-37D633B846F1}">
                <asvg:svgBlip xmlns:asvg="http://schemas.microsoft.com/office/drawing/2016/SVG/main" xmlns:w="http://schemas.openxmlformats.org/wordprocessingml/2006/main" xmlns:m="http://schemas.openxmlformats.org/officeDocument/2006/math" xmlns="" r:embed="rId16"/>
              </a:ext>
            </a:extLst>
          </a:blip>
          <a:stretch/>
        </p:blipFill>
        <p:spPr bwMode="auto">
          <a:xfrm>
            <a:off x="8247275" y="3231115"/>
            <a:ext cx="356985" cy="35698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>
        <a:lnSpc>
          <a:spcPct val="80000"/>
        </a:lnSpc>
        <a:spcBef>
          <a:spcPts val="0"/>
        </a:spcBef>
        <a:buNone/>
        <a:defRPr sz="3200" b="1" cap="all">
          <a:solidFill>
            <a:schemeClr val="tx1">
              <a:lumMod val="60000"/>
              <a:lumOff val="40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90000"/>
        <a:buFont typeface="Wingdings"/>
        <a:buNone/>
        <a:defRPr sz="1800" b="1" cap="all">
          <a:solidFill>
            <a:schemeClr val="tx1"/>
          </a:solidFill>
          <a:latin typeface="+mj-lt"/>
          <a:ea typeface="+mn-ea"/>
          <a:cs typeface="+mn-cs"/>
        </a:defRPr>
      </a:lvl1pPr>
      <a:lvl2pPr marL="266700" marR="0" indent="-266700" algn="l" defTabSz="914400">
        <a:lnSpc>
          <a:spcPct val="90000"/>
        </a:lnSpc>
        <a:spcBef>
          <a:spcPts val="600"/>
        </a:spcBef>
        <a:spcAft>
          <a:spcPts val="0"/>
        </a:spcAft>
        <a:buClr>
          <a:schemeClr val="accent1"/>
        </a:buClr>
        <a:buSzPct val="100000"/>
        <a:buFont typeface="Wingdings"/>
        <a:buChar char="§"/>
        <a:defRPr sz="1600">
          <a:solidFill>
            <a:schemeClr val="tx1"/>
          </a:solidFill>
          <a:latin typeface="+mn-lt"/>
          <a:ea typeface="+mn-ea"/>
          <a:cs typeface="+mn-cs"/>
        </a:defRPr>
      </a:lvl2pPr>
      <a:lvl3pPr marL="449263" indent="-169862" algn="l" defTabSz="914400">
        <a:lnSpc>
          <a:spcPct val="90000"/>
        </a:lnSpc>
        <a:spcBef>
          <a:spcPts val="300"/>
        </a:spcBef>
        <a:buClr>
          <a:schemeClr val="accent3"/>
        </a:buClr>
        <a:buFont typeface="Wingdings"/>
        <a:buChar char="§"/>
        <a:defRPr sz="1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4"/>
          </p:nvPr>
        </p:nvSpPr>
        <p:spPr bwMode="auto"/>
        <p:txBody>
          <a:bodyPr/>
          <a:lstStyle/>
          <a:p>
            <a:pPr marL="0" marR="0" lvl="0" indent="0" algn="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900" b="0" i="0" u="none" strike="noStrike" cap="none" spc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latin typeface="GPN_DIN Condensed Regular"/>
                <a:ea typeface="GPN_DIN Condensed Regular"/>
                <a:cs typeface="+mn-cs"/>
              </a:rPr>
              <a:t>ГАЗПРОМ НЕФТЬ   </a:t>
            </a:r>
            <a:fld id="{D58DDE06-DF15-0A4F-A85A-4EB38848D8EB}" type="slidenum">
              <a:rPr lang="ru-RU" sz="900" b="0" i="0" u="none" strike="noStrike" cap="none" spc="0">
                <a:ln>
                  <a:noFill/>
                </a:ln>
                <a:solidFill>
                  <a:srgbClr val="000000">
                    <a:tint val="75000"/>
                  </a:srgbClr>
                </a:solidFill>
                <a:latin typeface="GPN_DIN Condensed Regular"/>
                <a:ea typeface="GPN_DIN Condensed Regular"/>
                <a:cs typeface="+mn-cs"/>
              </a:rPr>
              <a:t>1</a:t>
            </a:fld>
            <a:endParaRPr lang="ru-RU" sz="900" b="0" i="0" u="none" strike="noStrike" cap="none" spc="0">
              <a:ln>
                <a:noFill/>
              </a:ln>
              <a:solidFill>
                <a:srgbClr val="000000">
                  <a:tint val="75000"/>
                </a:srgbClr>
              </a:solidFill>
              <a:latin typeface="GPN_DIN Condensed Regular"/>
              <a:ea typeface="GPN_DIN Condensed Regular"/>
              <a:cs typeface="+mn-cs"/>
            </a:endParaRPr>
          </a:p>
        </p:txBody>
      </p:sp>
      <p:sp>
        <p:nvSpPr>
          <p:cNvPr id="1466559127" name="Текст 6"/>
          <p:cNvSpPr>
            <a:spLocks noGrp="1"/>
          </p:cNvSpPr>
          <p:nvPr>
            <p:ph type="body" sz="quarter" idx="35" hasCustomPrompt="1"/>
          </p:nvPr>
        </p:nvSpPr>
        <p:spPr bwMode="auto">
          <a:xfrm>
            <a:off x="240777" y="6400221"/>
            <a:ext cx="5724523" cy="204786"/>
          </a:xfrm>
          <a:prstGeom prst="rect">
            <a:avLst/>
          </a:prstGeom>
        </p:spPr>
        <p:txBody>
          <a:bodyPr/>
          <a:lstStyle>
            <a:lvl1pPr>
              <a:defRPr lang="ru-RU" sz="800" b="0" i="0" cap="none">
                <a:solidFill>
                  <a:schemeClr val="bg1">
                    <a:lumMod val="50000"/>
                  </a:schemeClr>
                </a:solidFill>
                <a:latin typeface="GPN_DIN Condensed Regular"/>
                <a:ea typeface="GPN_DIN Condensed Regular"/>
                <a:cs typeface="+mn-cs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6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050969074" name="TextBox 2050969073"/>
          <p:cNvSpPr txBox="1"/>
          <p:nvPr/>
        </p:nvSpPr>
        <p:spPr bwMode="auto">
          <a:xfrm>
            <a:off x="247499" y="246629"/>
            <a:ext cx="8800815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>
              <a:defRPr/>
            </a:pPr>
            <a:r>
              <a:rPr sz="2200">
                <a:solidFill>
                  <a:schemeClr val="tx1">
                    <a:lumMod val="50000"/>
                    <a:lumOff val="50000"/>
                  </a:schemeClr>
                </a:solidFill>
                <a:latin typeface="GPN_DIN Condensed Bold"/>
                <a:ea typeface="GPN_DIN Condensed Bold"/>
                <a:cs typeface="GPN_DIN Condensed Bold"/>
              </a:rPr>
              <a:t>НАЗВАНИЕ ПРОЕКТА</a:t>
            </a:r>
            <a:endParaRPr sz="2200"/>
          </a:p>
        </p:txBody>
      </p:sp>
      <p:sp>
        <p:nvSpPr>
          <p:cNvPr id="1539164820" name="TextBox 1539164819"/>
          <p:cNvSpPr txBox="1"/>
          <p:nvPr/>
        </p:nvSpPr>
        <p:spPr bwMode="auto">
          <a:xfrm>
            <a:off x="240776" y="673709"/>
            <a:ext cx="8806575" cy="366120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>
              <a:defRPr/>
            </a:pPr>
            <a:r>
              <a:rPr sz="1800">
                <a:solidFill>
                  <a:schemeClr val="tx1">
                    <a:lumMod val="50000"/>
                    <a:lumOff val="50000"/>
                  </a:schemeClr>
                </a:solidFill>
                <a:latin typeface="GPN_DIN Condensed Bold"/>
                <a:ea typeface="GPN_DIN Condensed Bold"/>
                <a:cs typeface="GPN_DIN Condensed Bold"/>
              </a:rPr>
              <a:t>Автор проекта</a:t>
            </a:r>
            <a:endParaRPr sz="2200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49"/>
          </p:nvPr>
        </p:nvSpPr>
        <p:spPr bwMode="auto">
          <a:xfrm>
            <a:off x="334962" y="1592034"/>
            <a:ext cx="3779998" cy="1351766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53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54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Текст 1"/>
          <p:cNvSpPr>
            <a:spLocks noGrp="1"/>
          </p:cNvSpPr>
          <p:nvPr>
            <p:ph type="body" sz="quarter" idx="44"/>
          </p:nvPr>
        </p:nvSpPr>
        <p:spPr bwMode="auto"/>
        <p:txBody>
          <a:bodyPr anchor="t"/>
          <a:lstStyle/>
          <a:p>
            <a:pPr algn="l">
              <a:defRPr/>
            </a:pPr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46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5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5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48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theme/theme1.xml><?xml version="1.0" encoding="utf-8"?>
<a:theme xmlns:a="http://schemas.openxmlformats.org/drawingml/2006/main" name="3_gpn_report">
  <a:themeElements>
    <a:clrScheme name="Custom 23">
      <a:dk1>
        <a:srgbClr val="000000"/>
      </a:dk1>
      <a:lt1>
        <a:srgbClr val="FFFFFF"/>
      </a:lt1>
      <a:dk2>
        <a:srgbClr val="000000"/>
      </a:dk2>
      <a:lt2>
        <a:srgbClr val="F2F2F2"/>
      </a:lt2>
      <a:accent1>
        <a:srgbClr val="00D6D2"/>
      </a:accent1>
      <a:accent2>
        <a:srgbClr val="0094DF"/>
      </a:accent2>
      <a:accent3>
        <a:srgbClr val="00478D"/>
      </a:accent3>
      <a:accent4>
        <a:srgbClr val="042746"/>
      </a:accent4>
      <a:accent5>
        <a:srgbClr val="4F177E"/>
      </a:accent5>
      <a:accent6>
        <a:srgbClr val="8248B7"/>
      </a:accent6>
      <a:hlink>
        <a:srgbClr val="00469C"/>
      </a:hlink>
      <a:folHlink>
        <a:srgbClr val="7E7E7F"/>
      </a:folHlink>
    </a:clrScheme>
    <a:fontScheme name="Газпром1">
      <a:majorFont>
        <a:latin typeface="GPN_DIN Condensed Bold"/>
        <a:ea typeface="Arial"/>
        <a:cs typeface="Arial"/>
      </a:majorFont>
      <a:minorFont>
        <a:latin typeface="GPN_DIN Regular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>
    <a:spDef>
      <a:spPr bwMode="auto">
        <a:prstGeom prst="rect">
          <a:avLst/>
        </a:prstGeom>
        <a:solidFill>
          <a:srgbClr val="FFFFFF"/>
        </a:solidFill>
        <a:ln w="12700">
          <a:solidFill>
            <a:schemeClr val="accent2"/>
          </a:solidFill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 bwMode="auto">
        <a:prstGeom prst="rect">
          <a:avLst/>
        </a:prstGeom>
        <a:noFill/>
      </a:spPr>
      <a:bodyPr/>
      <a:lstStyle/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gpn_report</Template>
  <TotalTime>0</TotalTime>
  <Words>7</Words>
  <Application>Microsoft Office PowerPoint</Application>
  <DocSecurity>0</DocSecurity>
  <PresentationFormat>Широкоэкранный</PresentationFormat>
  <Paragraphs>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Arial Narrow</vt:lpstr>
      <vt:lpstr>GPN_DIN Condensed Bold</vt:lpstr>
      <vt:lpstr>GPN_DIN Condensed Regular</vt:lpstr>
      <vt:lpstr>GPN_DIN Regular</vt:lpstr>
      <vt:lpstr>Wingdings</vt:lpstr>
      <vt:lpstr>3_gpn_report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Мошинова Юлия Анатольевна</dc:creator>
  <cp:keywords/>
  <dc:description/>
  <cp:lastModifiedBy>Янушевичене Юлия Александровна</cp:lastModifiedBy>
  <cp:revision>11</cp:revision>
  <dcterms:created xsi:type="dcterms:W3CDTF">2020-06-09T18:12:06Z</dcterms:created>
  <dcterms:modified xsi:type="dcterms:W3CDTF">2026-03-18T09:30:30Z</dcterms:modified>
  <cp:category/>
  <dc:identifier/>
  <cp:contentStatus/>
  <dc:language/>
  <cp:version/>
</cp:coreProperties>
</file>